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7" r:id="rId5"/>
    <p:sldId id="308"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695" autoAdjust="0"/>
    <p:restoredTop sz="96236" autoAdjust="0"/>
  </p:normalViewPr>
  <p:slideViewPr>
    <p:cSldViewPr snapToGrid="0" snapToObjects="1" showGuides="1">
      <p:cViewPr>
        <p:scale>
          <a:sx n="50" d="100"/>
          <a:sy n="50" d="100"/>
        </p:scale>
        <p:origin x="-2020" y="-16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7.jpe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1.pn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image" Target="../media/image1.png"/><Relationship Id="rId16"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110.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7"/>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4"/>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5"/>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6"/>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7"/>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20A824-13B8-D624-A9B2-B7F8B8621C28}"/>
              </a:ext>
            </a:extLst>
          </p:cNvPr>
          <p:cNvSpPr txBox="1"/>
          <p:nvPr/>
        </p:nvSpPr>
        <p:spPr>
          <a:xfrm>
            <a:off x="5992449" y="24454097"/>
            <a:ext cx="3418401" cy="2299347"/>
          </a:xfrm>
          <a:prstGeom prst="rect">
            <a:avLst/>
          </a:prstGeom>
          <a:noFill/>
        </p:spPr>
        <p:txBody>
          <a:bodyPr wrap="square" rtlCol="0">
            <a:spAutoFit/>
          </a:bodyPr>
          <a:lstStyle/>
          <a:p>
            <a:r>
              <a:rPr lang="en-US" dirty="0" err="1"/>
              <a:t>T_i</a:t>
            </a:r>
            <a:r>
              <a:rPr lang="en-US" dirty="0"/>
              <a:t> TYPO</a:t>
            </a:r>
          </a:p>
        </p:txBody>
      </p:sp>
      <p:sp>
        <p:nvSpPr>
          <p:cNvPr id="13" name="TextBox 12">
            <a:extLst>
              <a:ext uri="{FF2B5EF4-FFF2-40B4-BE49-F238E27FC236}">
                <a16:creationId xmlns:a16="http://schemas.microsoft.com/office/drawing/2014/main" id="{244946B6-4601-69F7-38D9-FAAF70D6BA1C}"/>
              </a:ext>
            </a:extLst>
          </p:cNvPr>
          <p:cNvSpPr txBox="1"/>
          <p:nvPr/>
        </p:nvSpPr>
        <p:spPr>
          <a:xfrm>
            <a:off x="11354092" y="22354607"/>
            <a:ext cx="3988288" cy="3402855"/>
          </a:xfrm>
          <a:prstGeom prst="rect">
            <a:avLst/>
          </a:prstGeom>
          <a:noFill/>
        </p:spPr>
        <p:txBody>
          <a:bodyPr wrap="square" rtlCol="0">
            <a:spAutoFit/>
          </a:bodyPr>
          <a:lstStyle/>
          <a:p>
            <a:r>
              <a:rPr lang="en-US" dirty="0"/>
              <a:t>NUMBER EQUATIONS!</a:t>
            </a:r>
          </a:p>
        </p:txBody>
      </p: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p:sp>
        <p:nvSpPr>
          <p:cNvPr id="57" name="TextBox 56">
            <a:extLst>
              <a:ext uri="{FF2B5EF4-FFF2-40B4-BE49-F238E27FC236}">
                <a16:creationId xmlns:a16="http://schemas.microsoft.com/office/drawing/2014/main" id="{22B5A5B8-3B0F-A11D-288B-2246C71AE157}"/>
              </a:ext>
            </a:extLst>
          </p:cNvPr>
          <p:cNvSpPr txBox="1"/>
          <p:nvPr/>
        </p:nvSpPr>
        <p:spPr>
          <a:xfrm>
            <a:off x="15587491" y="11802727"/>
            <a:ext cx="13061951" cy="1384995"/>
          </a:xfrm>
          <a:prstGeom prst="rect">
            <a:avLst/>
          </a:prstGeom>
          <a:noFill/>
        </p:spPr>
        <p:txBody>
          <a:bodyPr wrap="square" rtlCol="0">
            <a:spAutoFit/>
          </a:bodyPr>
          <a:lstStyle/>
          <a:p>
            <a:pPr algn="just"/>
            <a:r>
              <a:rPr lang="en-US" sz="2800" dirty="0">
                <a:highlight>
                  <a:srgbClr val="FFFF00"/>
                </a:highlight>
                <a:latin typeface="Neue Haas Grotesk Text Pro" panose="020B0504020202020204" pitchFamily="34" charset="0"/>
                <a:cs typeface="Arial" panose="020B0604020202020204" pitchFamily="34" charset="0"/>
              </a:rPr>
              <a:t>[1] L. V. </a:t>
            </a:r>
            <a:r>
              <a:rPr lang="en-US" sz="2800" dirty="0" err="1">
                <a:highlight>
                  <a:srgbClr val="FFFF00"/>
                </a:highlight>
                <a:latin typeface="Neue Haas Grotesk Text Pro" panose="020B0504020202020204" pitchFamily="34" charset="0"/>
                <a:cs typeface="Arial" panose="020B0604020202020204" pitchFamily="34" charset="0"/>
              </a:rPr>
              <a:t>Keldysh</a:t>
            </a:r>
            <a:r>
              <a:rPr lang="en-US" sz="2800" dirty="0">
                <a:highlight>
                  <a:srgbClr val="FFFF00"/>
                </a:highlight>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highlight>
                  <a:srgbClr val="FFFF00"/>
                </a:highlight>
                <a:latin typeface="Neue Haas Grotesk Text Pro" panose="020B0504020202020204" pitchFamily="34" charset="0"/>
                <a:cs typeface="Arial" panose="020B0604020202020204" pitchFamily="34" charset="0"/>
              </a:rPr>
              <a:t>122</a:t>
            </a:r>
            <a:r>
              <a:rPr lang="en-US" sz="2800" dirty="0">
                <a:highlight>
                  <a:srgbClr val="FFFF00"/>
                </a:highlight>
                <a:latin typeface="Neue Haas Grotesk Text Pro" panose="020B0504020202020204" pitchFamily="34" charset="0"/>
                <a:cs typeface="Arial" panose="020B0604020202020204" pitchFamily="34" charset="0"/>
              </a:rPr>
              <a:t>, 449–455 (2016). </a:t>
            </a:r>
          </a:p>
        </p:txBody>
      </p:sp>
    </p:spTree>
    <p:extLst>
      <p:ext uri="{BB962C8B-B14F-4D97-AF65-F5344CB8AC3E}">
        <p14:creationId xmlns:p14="http://schemas.microsoft.com/office/powerpoint/2010/main" val="331312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815882"/>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6532423"/>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a light wave propagates inside a material, the light wave interacts with electrons and so the electrons are set into oscillations along the electric field vector direction. The oscillating electrons then collide with neighboring atoms and the light wave’s energy is then transferred from the electric field to electrons and then ions eventually. This process is known as the collisional damping of light waves and is described by a complex refractive index. The incident electric field is described by a complex number: </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78313" y="17315000"/>
            <a:ext cx="13061951"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Using Python’s built in complex number storer, we implemented our finite-difference scheme for 10 cycles and were able to accurately model the decay of a 1-D light wave going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6595486"/>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392510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We also plan to employ a two-temperate model to compare and describe the heat transfer between electrons modeled by the wave solver versus a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6"/>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going into material and decaying. This was the outcome we were looking for. The rate of decay depends on the material, this is for demonstration purposes.</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3054655" y="13457523"/>
            <a:ext cx="3321126" cy="1200329"/>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Diagram of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51931" y="21296023"/>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4767422"/>
            <a:ext cx="13061950"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However, the direct implementation of a complex refractive index leads to oscillatory numerical solutions. A Fourier analysis is applied to understand this phenomenon. In 1-D, the reduced wave equation becomes:</a:t>
            </a:r>
          </a:p>
        </p:txBody>
      </p:sp>
      <p:sp>
        <p:nvSpPr>
          <p:cNvPr id="48" name="TextBox 47">
            <a:extLst>
              <a:ext uri="{FF2B5EF4-FFF2-40B4-BE49-F238E27FC236}">
                <a16:creationId xmlns:a16="http://schemas.microsoft.com/office/drawing/2014/main" id="{4FDBF4BA-B8E6-C3F8-53CF-B63FA5059952}"/>
              </a:ext>
            </a:extLst>
          </p:cNvPr>
          <p:cNvSpPr txBox="1"/>
          <p:nvPr/>
        </p:nvSpPr>
        <p:spPr>
          <a:xfrm>
            <a:off x="15408961" y="22354607"/>
            <a:ext cx="13061950"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The electric field inside the computational domain is initialized as:</a:t>
            </a:r>
          </a:p>
        </p:txBody>
      </p:sp>
      <p:pic>
        <p:nvPicPr>
          <p:cNvPr id="1030" name="Picture 6" descr="equation">
            <a:extLst>
              <a:ext uri="{FF2B5EF4-FFF2-40B4-BE49-F238E27FC236}">
                <a16:creationId xmlns:a16="http://schemas.microsoft.com/office/drawing/2014/main" id="{441BE8FB-4E6D-311C-9D8C-57C8FA1CF18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17869" y="23946430"/>
            <a:ext cx="6044133" cy="49072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4AB9EA6-3632-BA14-8C28-9A3933FA2433}"/>
              </a:ext>
            </a:extLst>
          </p:cNvPr>
          <p:cNvSpPr txBox="1"/>
          <p:nvPr/>
        </p:nvSpPr>
        <p:spPr>
          <a:xfrm>
            <a:off x="15554286" y="27822631"/>
            <a:ext cx="13061950"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above equation accepts an exponentially decaying or growing solution. Where a positive sign in the refractive index corresponds to a growing solution whereas the negative sign corresponds to a decaying solution. For laser propagations in matter, the negative sign is the correct solution to describe an attenuating wave. During the numerical update, the selection of the sign depends on the boundary condition.</a:t>
            </a:r>
          </a:p>
        </p:txBody>
      </p:sp>
      <p:pic>
        <p:nvPicPr>
          <p:cNvPr id="1032" name="Picture 8" descr="equation">
            <a:extLst>
              <a:ext uri="{FF2B5EF4-FFF2-40B4-BE49-F238E27FC236}">
                <a16:creationId xmlns:a16="http://schemas.microsoft.com/office/drawing/2014/main" id="{2997F43C-17DF-F0E1-640F-B899872B038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789574" y="31015217"/>
            <a:ext cx="6747590" cy="62788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483763" y="9259183"/>
            <a:ext cx="9146397" cy="720001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04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6709</TotalTime>
  <Words>4973</Words>
  <Application>Microsoft Office PowerPoint</Application>
  <PresentationFormat>Custom</PresentationFormat>
  <Paragraphs>180</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151</cp:revision>
  <cp:lastPrinted>2018-10-04T13:58:04Z</cp:lastPrinted>
  <dcterms:created xsi:type="dcterms:W3CDTF">2018-05-04T16:01:53Z</dcterms:created>
  <dcterms:modified xsi:type="dcterms:W3CDTF">2023-08-01T17:34:34Z</dcterms:modified>
</cp:coreProperties>
</file>